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331" r:id="rId3"/>
    <p:sldId id="402" r:id="rId4"/>
    <p:sldId id="405" r:id="rId5"/>
    <p:sldId id="406" r:id="rId6"/>
    <p:sldId id="403" r:id="rId7"/>
    <p:sldId id="404" r:id="rId8"/>
    <p:sldId id="276" r:id="rId9"/>
    <p:sldId id="375" r:id="rId10"/>
    <p:sldId id="377" r:id="rId11"/>
    <p:sldId id="376" r:id="rId12"/>
    <p:sldId id="384" r:id="rId13"/>
    <p:sldId id="326" r:id="rId14"/>
    <p:sldId id="330" r:id="rId15"/>
    <p:sldId id="383" r:id="rId16"/>
    <p:sldId id="399" r:id="rId17"/>
    <p:sldId id="401" r:id="rId18"/>
    <p:sldId id="40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00"/>
    <a:srgbClr val="FF0066"/>
    <a:srgbClr val="3333FF"/>
    <a:srgbClr val="FF0000"/>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60" autoAdjust="0"/>
  </p:normalViewPr>
  <p:slideViewPr>
    <p:cSldViewPr snapToGrid="0">
      <p:cViewPr varScale="1">
        <p:scale>
          <a:sx n="114" d="100"/>
          <a:sy n="114" d="100"/>
        </p:scale>
        <p:origin x="798" y="102"/>
      </p:cViewPr>
      <p:guideLst>
        <p:guide orient="horz" pos="2160"/>
        <p:guide pos="3840"/>
      </p:guideLst>
    </p:cSldViewPr>
  </p:slideViewPr>
  <p:outlineViewPr>
    <p:cViewPr>
      <p:scale>
        <a:sx n="33" d="100"/>
        <a:sy n="33" d="100"/>
      </p:scale>
      <p:origin x="258" y="1976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5C2040-14C8-49B4-8C90-702FCDCF7283}" type="datetimeFigureOut">
              <a:rPr lang="en-US" smtClean="0"/>
              <a:t>3/20/2019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EB148F-04B4-4EE4-A3D3-F7C2B70F23A4}" type="slidenum">
              <a:rPr lang="en-US" smtClean="0"/>
              <a:t>‹#›</a:t>
            </a:fld>
            <a:endParaRPr lang="en-US"/>
          </a:p>
        </p:txBody>
      </p:sp>
    </p:spTree>
    <p:extLst>
      <p:ext uri="{BB962C8B-B14F-4D97-AF65-F5344CB8AC3E}">
        <p14:creationId xmlns:p14="http://schemas.microsoft.com/office/powerpoint/2010/main" val="189660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3/20/2019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3/20/2019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2215977"/>
            <a:ext cx="8676222" cy="1594023"/>
          </a:xfrm>
          <a:noFill/>
          <a:ln>
            <a:noFill/>
          </a:ln>
        </p:spPr>
        <p:txBody>
          <a:bodyPr>
            <a:normAutofit/>
          </a:bodyPr>
          <a:lstStyle/>
          <a:p>
            <a:r>
              <a:rPr lang="en-US" sz="4000" b="1" dirty="0">
                <a:ln w="3175" cmpd="sng">
                  <a:solidFill>
                    <a:srgbClr val="002060"/>
                  </a:solidFill>
                </a:ln>
                <a:solidFill>
                  <a:srgbClr val="FF0000"/>
                </a:solidFill>
              </a:rPr>
              <a:t>FuelMart &amp; Subway </a:t>
            </a:r>
            <a:br>
              <a:rPr lang="en-US" sz="4000" b="1" dirty="0">
                <a:ln w="3175" cmpd="sng">
                  <a:solidFill>
                    <a:srgbClr val="002060"/>
                  </a:solidFill>
                </a:ln>
                <a:solidFill>
                  <a:srgbClr val="FF0000"/>
                </a:solidFill>
              </a:rPr>
            </a:br>
            <a:r>
              <a:rPr lang="en-US" sz="4000" b="1" dirty="0">
                <a:ln w="3175" cmpd="sng">
                  <a:solidFill>
                    <a:srgbClr val="002060"/>
                  </a:solidFill>
                </a:ln>
                <a:solidFill>
                  <a:srgbClr val="FF0000"/>
                </a:solidFill>
              </a:rPr>
              <a:t>Safety Committee Meeting</a:t>
            </a:r>
          </a:p>
        </p:txBody>
      </p:sp>
      <p:sp>
        <p:nvSpPr>
          <p:cNvPr id="3" name="Subtitle 2"/>
          <p:cNvSpPr>
            <a:spLocks noGrp="1"/>
          </p:cNvSpPr>
          <p:nvPr>
            <p:ph type="subTitle" idx="1"/>
          </p:nvPr>
        </p:nvSpPr>
        <p:spPr/>
        <p:txBody>
          <a:bodyPr/>
          <a:lstStyle/>
          <a:p>
            <a:r>
              <a:rPr lang="en-US" dirty="0"/>
              <a:t>Wednesday, March 20, 2019</a:t>
            </a:r>
          </a:p>
          <a:p>
            <a:r>
              <a:rPr lang="en-US" dirty="0"/>
              <a:t>2:00 PM</a:t>
            </a:r>
          </a:p>
          <a:p>
            <a:r>
              <a:rPr lang="en-US" dirty="0"/>
              <a:t>Corporate Office Conference Room and GoTo Meeting Web Conference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641" t="33878" r="24603" b="43165"/>
          <a:stretch/>
        </p:blipFill>
        <p:spPr>
          <a:xfrm>
            <a:off x="4054244" y="831634"/>
            <a:ext cx="3928725" cy="1267330"/>
          </a:xfrm>
          <a:prstGeom prst="rect">
            <a:avLst/>
          </a:prstGeom>
        </p:spPr>
      </p:pic>
    </p:spTree>
    <p:extLst>
      <p:ext uri="{BB962C8B-B14F-4D97-AF65-F5344CB8AC3E}">
        <p14:creationId xmlns:p14="http://schemas.microsoft.com/office/powerpoint/2010/main" val="368291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0946" y="508627"/>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787 diesel spill:</a:t>
            </a:r>
          </a:p>
          <a:p>
            <a:endParaRPr lang="en-US" b="1" dirty="0">
              <a:solidFill>
                <a:srgbClr val="FF0000"/>
              </a:solidFill>
            </a:endParaRPr>
          </a:p>
        </p:txBody>
      </p:sp>
      <p:sp>
        <p:nvSpPr>
          <p:cNvPr id="5" name="Content Placeholder 2"/>
          <p:cNvSpPr>
            <a:spLocks noGrp="1"/>
          </p:cNvSpPr>
          <p:nvPr>
            <p:ph idx="1"/>
          </p:nvPr>
        </p:nvSpPr>
        <p:spPr>
          <a:xfrm>
            <a:off x="351331" y="1204576"/>
            <a:ext cx="4427704" cy="2224423"/>
          </a:xfrm>
        </p:spPr>
        <p:txBody>
          <a:bodyPr>
            <a:normAutofit/>
          </a:bodyPr>
          <a:lstStyle/>
          <a:p>
            <a:pPr marL="0" indent="0">
              <a:buNone/>
            </a:pPr>
            <a:r>
              <a:rPr lang="en-US" sz="2000" dirty="0">
                <a:effectLst/>
              </a:rPr>
              <a:t>On 02/26/19 customer filling both fuel tanks on semi and the satellite fuel nozzle fell out continuing to flow product on the ground until the customer turned the pump off.  Approx. diesel spill 10 - 20 gallons.</a:t>
            </a:r>
            <a:endParaRPr lang="en-US" dirty="0">
              <a:solidFill>
                <a:srgbClr val="FFFF00"/>
              </a:solidFill>
            </a:endParaRPr>
          </a:p>
        </p:txBody>
      </p:sp>
      <p:pic>
        <p:nvPicPr>
          <p:cNvPr id="4" name="Picture 3">
            <a:extLst>
              <a:ext uri="{FF2B5EF4-FFF2-40B4-BE49-F238E27FC236}">
                <a16:creationId xmlns:a16="http://schemas.microsoft.com/office/drawing/2014/main" id="{10BC0DAE-D67E-4F0C-9A10-3C780F029603}"/>
              </a:ext>
            </a:extLst>
          </p:cNvPr>
          <p:cNvPicPr>
            <a:picLocks noChangeAspect="1"/>
          </p:cNvPicPr>
          <p:nvPr/>
        </p:nvPicPr>
        <p:blipFill>
          <a:blip r:embed="rId2"/>
          <a:stretch>
            <a:fillRect/>
          </a:stretch>
        </p:blipFill>
        <p:spPr>
          <a:xfrm>
            <a:off x="7297710" y="98839"/>
            <a:ext cx="4753634" cy="6338179"/>
          </a:xfrm>
          <a:prstGeom prst="rect">
            <a:avLst/>
          </a:prstGeom>
        </p:spPr>
      </p:pic>
      <p:pic>
        <p:nvPicPr>
          <p:cNvPr id="12" name="Picture 11">
            <a:extLst>
              <a:ext uri="{FF2B5EF4-FFF2-40B4-BE49-F238E27FC236}">
                <a16:creationId xmlns:a16="http://schemas.microsoft.com/office/drawing/2014/main" id="{E8BB1B9D-7D78-41BD-8FA1-BE533A6F2F5A}"/>
              </a:ext>
            </a:extLst>
          </p:cNvPr>
          <p:cNvPicPr>
            <a:picLocks noChangeAspect="1"/>
          </p:cNvPicPr>
          <p:nvPr/>
        </p:nvPicPr>
        <p:blipFill>
          <a:blip r:embed="rId3"/>
          <a:stretch>
            <a:fillRect/>
          </a:stretch>
        </p:blipFill>
        <p:spPr>
          <a:xfrm>
            <a:off x="1000664" y="3264938"/>
            <a:ext cx="2620667" cy="3494223"/>
          </a:xfrm>
          <a:prstGeom prst="rect">
            <a:avLst/>
          </a:prstGeom>
        </p:spPr>
      </p:pic>
      <p:pic>
        <p:nvPicPr>
          <p:cNvPr id="14" name="Picture 13">
            <a:extLst>
              <a:ext uri="{FF2B5EF4-FFF2-40B4-BE49-F238E27FC236}">
                <a16:creationId xmlns:a16="http://schemas.microsoft.com/office/drawing/2014/main" id="{B736A7FA-3B15-4D9A-821D-8C1840550619}"/>
              </a:ext>
            </a:extLst>
          </p:cNvPr>
          <p:cNvPicPr>
            <a:picLocks noChangeAspect="1"/>
          </p:cNvPicPr>
          <p:nvPr/>
        </p:nvPicPr>
        <p:blipFill>
          <a:blip r:embed="rId4"/>
          <a:stretch>
            <a:fillRect/>
          </a:stretch>
        </p:blipFill>
        <p:spPr>
          <a:xfrm>
            <a:off x="4643246" y="1641765"/>
            <a:ext cx="3838047" cy="5117396"/>
          </a:xfrm>
          <a:prstGeom prst="rect">
            <a:avLst/>
          </a:prstGeom>
        </p:spPr>
      </p:pic>
    </p:spTree>
    <p:extLst>
      <p:ext uri="{BB962C8B-B14F-4D97-AF65-F5344CB8AC3E}">
        <p14:creationId xmlns:p14="http://schemas.microsoft.com/office/powerpoint/2010/main" val="2642549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0945" y="508627"/>
            <a:ext cx="6722919"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727 FM Property Damage:</a:t>
            </a:r>
          </a:p>
          <a:p>
            <a:endParaRPr lang="en-US" b="1" dirty="0">
              <a:solidFill>
                <a:srgbClr val="FF0000"/>
              </a:solidFill>
            </a:endParaRPr>
          </a:p>
        </p:txBody>
      </p:sp>
      <p:sp>
        <p:nvSpPr>
          <p:cNvPr id="5" name="Content Placeholder 2"/>
          <p:cNvSpPr>
            <a:spLocks noGrp="1"/>
          </p:cNvSpPr>
          <p:nvPr>
            <p:ph idx="1"/>
          </p:nvPr>
        </p:nvSpPr>
        <p:spPr>
          <a:xfrm>
            <a:off x="290945" y="1021814"/>
            <a:ext cx="5572960" cy="1780110"/>
          </a:xfrm>
        </p:spPr>
        <p:txBody>
          <a:bodyPr>
            <a:normAutofit/>
          </a:bodyPr>
          <a:lstStyle/>
          <a:p>
            <a:pPr marL="0" indent="0">
              <a:buNone/>
            </a:pPr>
            <a:r>
              <a:rPr lang="en-US" sz="2000" dirty="0">
                <a:effectLst/>
              </a:rPr>
              <a:t>On 03/01/19 individual ran over the curb and drove through the grass and struck and destroyed the parking lot metal light post, horse hitching post and struck a telephone pole.  Driver drove off.</a:t>
            </a:r>
            <a:r>
              <a:rPr lang="en-US" dirty="0">
                <a:effectLst/>
              </a:rPr>
              <a:t> </a:t>
            </a:r>
            <a:endParaRPr lang="en-US" dirty="0">
              <a:solidFill>
                <a:srgbClr val="FFFF00"/>
              </a:solidFill>
            </a:endParaRPr>
          </a:p>
        </p:txBody>
      </p:sp>
      <p:pic>
        <p:nvPicPr>
          <p:cNvPr id="6" name="Picture 5">
            <a:extLst>
              <a:ext uri="{FF2B5EF4-FFF2-40B4-BE49-F238E27FC236}">
                <a16:creationId xmlns:a16="http://schemas.microsoft.com/office/drawing/2014/main" id="{219C9739-6FE8-4F2C-8319-B6CD49E54C2F}"/>
              </a:ext>
            </a:extLst>
          </p:cNvPr>
          <p:cNvPicPr>
            <a:picLocks noChangeAspect="1"/>
          </p:cNvPicPr>
          <p:nvPr/>
        </p:nvPicPr>
        <p:blipFill>
          <a:blip r:embed="rId2"/>
          <a:stretch>
            <a:fillRect/>
          </a:stretch>
        </p:blipFill>
        <p:spPr>
          <a:xfrm>
            <a:off x="1470330" y="2916573"/>
            <a:ext cx="5257101" cy="3942826"/>
          </a:xfrm>
          <a:prstGeom prst="rect">
            <a:avLst/>
          </a:prstGeom>
        </p:spPr>
      </p:pic>
      <p:pic>
        <p:nvPicPr>
          <p:cNvPr id="8" name="Picture 7">
            <a:extLst>
              <a:ext uri="{FF2B5EF4-FFF2-40B4-BE49-F238E27FC236}">
                <a16:creationId xmlns:a16="http://schemas.microsoft.com/office/drawing/2014/main" id="{DDA66B1B-2D16-4C74-B00F-3B3568549FF7}"/>
              </a:ext>
            </a:extLst>
          </p:cNvPr>
          <p:cNvPicPr>
            <a:picLocks noChangeAspect="1"/>
          </p:cNvPicPr>
          <p:nvPr/>
        </p:nvPicPr>
        <p:blipFill>
          <a:blip r:embed="rId3"/>
          <a:stretch>
            <a:fillRect/>
          </a:stretch>
        </p:blipFill>
        <p:spPr>
          <a:xfrm>
            <a:off x="5923331" y="2154951"/>
            <a:ext cx="6268669" cy="4703049"/>
          </a:xfrm>
          <a:prstGeom prst="rect">
            <a:avLst/>
          </a:prstGeom>
        </p:spPr>
      </p:pic>
      <p:pic>
        <p:nvPicPr>
          <p:cNvPr id="10" name="Picture 9">
            <a:extLst>
              <a:ext uri="{FF2B5EF4-FFF2-40B4-BE49-F238E27FC236}">
                <a16:creationId xmlns:a16="http://schemas.microsoft.com/office/drawing/2014/main" id="{903AEF1B-040B-4A69-B3D0-D344A63408AA}"/>
              </a:ext>
            </a:extLst>
          </p:cNvPr>
          <p:cNvPicPr>
            <a:picLocks noChangeAspect="1"/>
          </p:cNvPicPr>
          <p:nvPr/>
        </p:nvPicPr>
        <p:blipFill>
          <a:blip r:embed="rId4"/>
          <a:stretch>
            <a:fillRect/>
          </a:stretch>
        </p:blipFill>
        <p:spPr>
          <a:xfrm>
            <a:off x="8093120" y="100669"/>
            <a:ext cx="3753420" cy="2815904"/>
          </a:xfrm>
          <a:prstGeom prst="rect">
            <a:avLst/>
          </a:prstGeom>
        </p:spPr>
      </p:pic>
    </p:spTree>
    <p:extLst>
      <p:ext uri="{BB962C8B-B14F-4D97-AF65-F5344CB8AC3E}">
        <p14:creationId xmlns:p14="http://schemas.microsoft.com/office/powerpoint/2010/main" val="162074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0945" y="508627"/>
            <a:ext cx="6722919"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customer slip and Fall:</a:t>
            </a:r>
          </a:p>
          <a:p>
            <a:endParaRPr lang="en-US" b="1" dirty="0">
              <a:solidFill>
                <a:srgbClr val="FF0000"/>
              </a:solidFill>
            </a:endParaRPr>
          </a:p>
        </p:txBody>
      </p:sp>
      <p:sp>
        <p:nvSpPr>
          <p:cNvPr id="5" name="Content Placeholder 2"/>
          <p:cNvSpPr>
            <a:spLocks noGrp="1"/>
          </p:cNvSpPr>
          <p:nvPr>
            <p:ph idx="1"/>
          </p:nvPr>
        </p:nvSpPr>
        <p:spPr>
          <a:xfrm>
            <a:off x="290944" y="1432873"/>
            <a:ext cx="11311029" cy="2711287"/>
          </a:xfrm>
        </p:spPr>
        <p:txBody>
          <a:bodyPr>
            <a:normAutofit/>
          </a:bodyPr>
          <a:lstStyle/>
          <a:p>
            <a:pPr marL="0" indent="0">
              <a:buNone/>
            </a:pPr>
            <a:r>
              <a:rPr lang="en-US" sz="2000" dirty="0">
                <a:effectLst/>
              </a:rPr>
              <a:t>On 03/11/19 the corporate office received a FM customer complaint.  The FM camera system captured the customer getting out of the vehicle; taking a couple steps and fell.  The customer had a conversation with the cashier about how he fell and how icy it is outside.  The cashier did not fill out an incident report.  The cashier did not report it to management.  We do not think the customer was injured but called the corporate office to complain about the FM employee as he did not believe his concern was being taken seriously or addressed at the store.   </a:t>
            </a:r>
            <a:endParaRPr lang="en-US" dirty="0">
              <a:solidFill>
                <a:srgbClr val="FFFF00"/>
              </a:solidFill>
            </a:endParaRPr>
          </a:p>
        </p:txBody>
      </p:sp>
    </p:spTree>
    <p:extLst>
      <p:ext uri="{BB962C8B-B14F-4D97-AF65-F5344CB8AC3E}">
        <p14:creationId xmlns:p14="http://schemas.microsoft.com/office/powerpoint/2010/main" val="4045542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09" y="204353"/>
            <a:ext cx="11627046" cy="6508173"/>
          </a:xfrm>
        </p:spPr>
        <p:txBody>
          <a:bodyPr>
            <a:noAutofit/>
          </a:bodyPr>
          <a:lstStyle/>
          <a:p>
            <a:r>
              <a:rPr lang="en-US" sz="2000" b="1" dirty="0">
                <a:solidFill>
                  <a:schemeClr val="tx1"/>
                </a:solidFill>
              </a:rPr>
              <a:t>Date Range: Jan. 01, 2019 – March 19, 2019</a:t>
            </a:r>
            <a:br>
              <a:rPr lang="en-US" sz="2000" dirty="0">
                <a:solidFill>
                  <a:schemeClr val="tx1"/>
                </a:solidFill>
              </a:rPr>
            </a:br>
            <a:br>
              <a:rPr lang="en-US" sz="2000" dirty="0">
                <a:solidFill>
                  <a:schemeClr val="tx1"/>
                </a:solidFill>
              </a:rPr>
            </a:br>
            <a:br>
              <a:rPr lang="en-US" sz="2000" dirty="0">
                <a:solidFill>
                  <a:schemeClr val="tx1"/>
                </a:solidFill>
              </a:rPr>
            </a:br>
            <a:r>
              <a:rPr lang="en-US" sz="2000" b="1" dirty="0">
                <a:solidFill>
                  <a:srgbClr val="FFC000"/>
                </a:solidFill>
              </a:rPr>
              <a:t>FuelMart &amp; Subway Total Incidents: </a:t>
            </a:r>
            <a:r>
              <a:rPr lang="en-US" sz="2000" b="1" dirty="0">
                <a:solidFill>
                  <a:schemeClr val="tx1"/>
                </a:solidFill>
              </a:rPr>
              <a:t>23 		(averaging 2 incidents per week in 2019)</a:t>
            </a:r>
            <a:br>
              <a:rPr lang="en-US" sz="2000" b="1" dirty="0">
                <a:solidFill>
                  <a:schemeClr val="tx1"/>
                </a:solidFill>
              </a:rPr>
            </a:br>
            <a:br>
              <a:rPr lang="en-US" sz="2000" b="1" dirty="0">
                <a:solidFill>
                  <a:schemeClr val="tx1"/>
                </a:solidFill>
              </a:rPr>
            </a:br>
            <a:br>
              <a:rPr lang="en-US" sz="2000" b="1" dirty="0">
                <a:solidFill>
                  <a:schemeClr val="tx1"/>
                </a:solidFill>
              </a:rPr>
            </a:br>
            <a:br>
              <a:rPr lang="en-US" sz="2000" b="1" dirty="0">
                <a:solidFill>
                  <a:schemeClr val="tx1"/>
                </a:solidFill>
              </a:rPr>
            </a:br>
            <a:r>
              <a:rPr lang="en-US" sz="2000" b="1" dirty="0">
                <a:solidFill>
                  <a:srgbClr val="FFC000"/>
                </a:solidFill>
              </a:rPr>
              <a:t>FuelMart &amp; Subway employee injuries Reported:</a:t>
            </a:r>
            <a:r>
              <a:rPr lang="en-US" sz="2000" dirty="0">
                <a:solidFill>
                  <a:srgbClr val="FFC000"/>
                </a:solidFill>
              </a:rPr>
              <a:t> </a:t>
            </a:r>
            <a:r>
              <a:rPr lang="en-US" sz="2000" b="1" dirty="0">
                <a:solidFill>
                  <a:schemeClr val="tx1"/>
                </a:solidFill>
              </a:rPr>
              <a:t>6</a:t>
            </a:r>
            <a:br>
              <a:rPr lang="en-US" sz="2000" b="1" dirty="0">
                <a:solidFill>
                  <a:schemeClr val="tx1"/>
                </a:solidFill>
              </a:rPr>
            </a:br>
            <a:br>
              <a:rPr lang="en-US" sz="2000" b="1" dirty="0">
                <a:solidFill>
                  <a:schemeClr val="tx1"/>
                </a:solidFill>
              </a:rPr>
            </a:br>
            <a:r>
              <a:rPr lang="en-US" sz="2000" b="1" dirty="0">
                <a:solidFill>
                  <a:srgbClr val="FFC000"/>
                </a:solidFill>
              </a:rPr>
              <a:t>FuelMart Property Damage and/or Vehicle Incidents:</a:t>
            </a:r>
            <a:r>
              <a:rPr lang="en-US" sz="2000" b="1" dirty="0">
                <a:solidFill>
                  <a:srgbClr val="FFFF00"/>
                </a:solidFill>
              </a:rPr>
              <a:t> </a:t>
            </a:r>
            <a:r>
              <a:rPr lang="en-US" sz="2000" b="1" dirty="0">
                <a:solidFill>
                  <a:schemeClr val="tx1"/>
                </a:solidFill>
              </a:rPr>
              <a:t>5</a:t>
            </a:r>
            <a:br>
              <a:rPr lang="en-US" sz="2000" b="1" dirty="0">
                <a:solidFill>
                  <a:schemeClr val="tx1"/>
                </a:solidFill>
              </a:rPr>
            </a:br>
            <a:br>
              <a:rPr lang="en-US" sz="2000" b="1" dirty="0">
                <a:solidFill>
                  <a:schemeClr val="tx1"/>
                </a:solidFill>
              </a:rPr>
            </a:br>
            <a:r>
              <a:rPr lang="en-US" sz="2000" b="1" dirty="0">
                <a:solidFill>
                  <a:srgbClr val="FFC000"/>
                </a:solidFill>
              </a:rPr>
              <a:t>FuelMart Customer Spills: </a:t>
            </a:r>
            <a:r>
              <a:rPr lang="en-US" sz="2000" b="1" dirty="0">
                <a:solidFill>
                  <a:schemeClr val="tx1"/>
                </a:solidFill>
              </a:rPr>
              <a:t>5</a:t>
            </a:r>
            <a:br>
              <a:rPr lang="en-US" sz="2000" dirty="0">
                <a:solidFill>
                  <a:schemeClr val="tx1"/>
                </a:solidFill>
              </a:rPr>
            </a:br>
            <a:r>
              <a:rPr lang="en-US" sz="2000" dirty="0">
                <a:solidFill>
                  <a:schemeClr val="tx1"/>
                </a:solidFill>
              </a:rPr>
              <a:t>	(3 at fuel pumps)</a:t>
            </a:r>
            <a:br>
              <a:rPr lang="en-US" sz="2000" dirty="0">
                <a:solidFill>
                  <a:schemeClr val="tx1"/>
                </a:solidFill>
              </a:rPr>
            </a:br>
            <a:br>
              <a:rPr lang="en-US" sz="2000" dirty="0">
                <a:solidFill>
                  <a:schemeClr val="tx1"/>
                </a:solidFill>
              </a:rPr>
            </a:br>
            <a:r>
              <a:rPr lang="en-US" sz="2000" b="1" dirty="0">
                <a:solidFill>
                  <a:srgbClr val="FFC000"/>
                </a:solidFill>
              </a:rPr>
              <a:t>FuelMart &amp; Subway Customer injuries reported: </a:t>
            </a:r>
            <a:r>
              <a:rPr lang="en-US" sz="2000" b="1" dirty="0">
                <a:solidFill>
                  <a:schemeClr val="tx1"/>
                </a:solidFill>
              </a:rPr>
              <a:t>4</a:t>
            </a:r>
            <a:br>
              <a:rPr lang="en-US" sz="2000" b="1" dirty="0">
                <a:solidFill>
                  <a:schemeClr val="tx1"/>
                </a:solidFill>
              </a:rPr>
            </a:br>
            <a:br>
              <a:rPr lang="en-US" sz="2000" b="1" dirty="0">
                <a:solidFill>
                  <a:schemeClr val="tx1"/>
                </a:solidFill>
              </a:rPr>
            </a:br>
            <a:r>
              <a:rPr lang="en-US" sz="2000" b="1" dirty="0">
                <a:solidFill>
                  <a:srgbClr val="FFC000"/>
                </a:solidFill>
              </a:rPr>
              <a:t>Other Incidents:</a:t>
            </a:r>
            <a:r>
              <a:rPr lang="en-US" sz="2000" b="1" dirty="0">
                <a:solidFill>
                  <a:srgbClr val="FF0000"/>
                </a:solidFill>
              </a:rPr>
              <a:t> </a:t>
            </a:r>
            <a:r>
              <a:rPr lang="en-US" sz="2000" b="1" dirty="0">
                <a:solidFill>
                  <a:schemeClr val="tx1"/>
                </a:solidFill>
              </a:rPr>
              <a:t>3</a:t>
            </a:r>
          </a:p>
        </p:txBody>
      </p:sp>
    </p:spTree>
    <p:extLst>
      <p:ext uri="{BB962C8B-B14F-4D97-AF65-F5344CB8AC3E}">
        <p14:creationId xmlns:p14="http://schemas.microsoft.com/office/powerpoint/2010/main" val="3232260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543" y="2082430"/>
            <a:ext cx="8686800" cy="1468800"/>
          </a:xfrm>
        </p:spPr>
        <p:txBody>
          <a:bodyPr>
            <a:normAutofit fontScale="90000"/>
          </a:bodyPr>
          <a:lstStyle/>
          <a:p>
            <a:pPr algn="ctr"/>
            <a:r>
              <a:rPr lang="en-US" b="1" dirty="0">
                <a:ln w="3175" cmpd="sng">
                  <a:solidFill>
                    <a:srgbClr val="FF0000"/>
                  </a:solidFill>
                </a:ln>
                <a:solidFill>
                  <a:srgbClr val="FF0000"/>
                </a:solidFill>
              </a:rPr>
              <a:t>Open Floor</a:t>
            </a:r>
            <a:br>
              <a:rPr lang="en-US" b="1" dirty="0">
                <a:ln w="3175" cmpd="sng">
                  <a:solidFill>
                    <a:srgbClr val="FF0000"/>
                  </a:solidFill>
                </a:ln>
                <a:solidFill>
                  <a:srgbClr val="FF0000"/>
                </a:solidFill>
              </a:rPr>
            </a:br>
            <a:br>
              <a:rPr lang="en-US" b="1" dirty="0">
                <a:ln w="3175" cmpd="sng">
                  <a:solidFill>
                    <a:srgbClr val="FF0000"/>
                  </a:solidFill>
                </a:ln>
                <a:solidFill>
                  <a:srgbClr val="FF0000"/>
                </a:solidFill>
              </a:rPr>
            </a:br>
            <a:br>
              <a:rPr lang="en-US" b="1" dirty="0">
                <a:ln w="3175" cmpd="sng">
                  <a:solidFill>
                    <a:srgbClr val="FF0000"/>
                  </a:solidFill>
                </a:ln>
                <a:solidFill>
                  <a:srgbClr val="FF0000"/>
                </a:solidFill>
              </a:rPr>
            </a:br>
            <a:r>
              <a:rPr lang="en-US" b="1" dirty="0">
                <a:ln w="3175" cmpd="sng">
                  <a:solidFill>
                    <a:srgbClr val="FF0000"/>
                  </a:solidFill>
                </a:ln>
                <a:solidFill>
                  <a:srgbClr val="FF0000"/>
                </a:solidFill>
              </a:rPr>
              <a:t>Safety Questions / Concerns</a:t>
            </a:r>
          </a:p>
        </p:txBody>
      </p:sp>
      <p:sp>
        <p:nvSpPr>
          <p:cNvPr id="7" name="Text Placeholder 2"/>
          <p:cNvSpPr txBox="1">
            <a:spLocks/>
          </p:cNvSpPr>
          <p:nvPr/>
        </p:nvSpPr>
        <p:spPr>
          <a:xfrm>
            <a:off x="1160319" y="3028562"/>
            <a:ext cx="9253248" cy="86040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endParaRPr lang="en-US" dirty="0"/>
          </a:p>
        </p:txBody>
      </p:sp>
      <p:sp>
        <p:nvSpPr>
          <p:cNvPr id="4" name="Text Placeholder 2">
            <a:extLst>
              <a:ext uri="{FF2B5EF4-FFF2-40B4-BE49-F238E27FC236}">
                <a16:creationId xmlns:a16="http://schemas.microsoft.com/office/drawing/2014/main" id="{1EAED07D-8692-4A4D-AE90-BFF36AD94136}"/>
              </a:ext>
            </a:extLst>
          </p:cNvPr>
          <p:cNvSpPr>
            <a:spLocks noGrp="1"/>
          </p:cNvSpPr>
          <p:nvPr/>
        </p:nvSpPr>
        <p:spPr>
          <a:xfrm>
            <a:off x="1207834" y="5244851"/>
            <a:ext cx="9776332" cy="860400"/>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Next Safety Committee Meeting is Wednesday,  April 17, 2019 at 2:00 PM Eastern</a:t>
            </a:r>
          </a:p>
          <a:p>
            <a:endParaRPr lang="en-US" dirty="0"/>
          </a:p>
        </p:txBody>
      </p:sp>
    </p:spTree>
    <p:extLst>
      <p:ext uri="{BB962C8B-B14F-4D97-AF65-F5344CB8AC3E}">
        <p14:creationId xmlns:p14="http://schemas.microsoft.com/office/powerpoint/2010/main" val="437466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A6B0C-C014-4A86-A96A-23D9E8F4C715}"/>
              </a:ext>
            </a:extLst>
          </p:cNvPr>
          <p:cNvPicPr>
            <a:picLocks noChangeAspect="1"/>
          </p:cNvPicPr>
          <p:nvPr/>
        </p:nvPicPr>
        <p:blipFill>
          <a:blip r:embed="rId2"/>
          <a:stretch>
            <a:fillRect/>
          </a:stretch>
        </p:blipFill>
        <p:spPr>
          <a:xfrm>
            <a:off x="5442159" y="106902"/>
            <a:ext cx="6619115" cy="6644196"/>
          </a:xfrm>
          <a:prstGeom prst="rect">
            <a:avLst/>
          </a:prstGeom>
        </p:spPr>
      </p:pic>
      <p:sp>
        <p:nvSpPr>
          <p:cNvPr id="16" name="Content Placeholder 2">
            <a:extLst>
              <a:ext uri="{FF2B5EF4-FFF2-40B4-BE49-F238E27FC236}">
                <a16:creationId xmlns:a16="http://schemas.microsoft.com/office/drawing/2014/main" id="{648A55CD-0DEF-41DA-8A33-98FD731C2743}"/>
              </a:ext>
            </a:extLst>
          </p:cNvPr>
          <p:cNvSpPr>
            <a:spLocks noGrp="1"/>
          </p:cNvSpPr>
          <p:nvPr>
            <p:ph idx="1"/>
          </p:nvPr>
        </p:nvSpPr>
        <p:spPr>
          <a:xfrm>
            <a:off x="351330" y="411061"/>
            <a:ext cx="4916955" cy="6065241"/>
          </a:xfrm>
        </p:spPr>
        <p:txBody>
          <a:bodyPr>
            <a:normAutofit fontScale="92500" lnSpcReduction="10000"/>
          </a:bodyPr>
          <a:lstStyle/>
          <a:p>
            <a:pPr marL="0" indent="0">
              <a:buNone/>
            </a:pPr>
            <a:r>
              <a:rPr lang="en-US" sz="2000" dirty="0">
                <a:solidFill>
                  <a:srgbClr val="FFFF00"/>
                </a:solidFill>
                <a:effectLst/>
              </a:rPr>
              <a:t>Jan. 2019 safety topic – completing incident reports.  </a:t>
            </a:r>
          </a:p>
          <a:p>
            <a:pPr marL="0" indent="0">
              <a:buNone/>
            </a:pPr>
            <a:endParaRPr lang="en-US" sz="2000" dirty="0">
              <a:solidFill>
                <a:srgbClr val="FFFF00"/>
              </a:solidFill>
              <a:effectLst/>
            </a:endParaRPr>
          </a:p>
          <a:p>
            <a:pPr marL="0" indent="0">
              <a:buNone/>
            </a:pPr>
            <a:r>
              <a:rPr lang="en-US" sz="2000" dirty="0">
                <a:solidFill>
                  <a:srgbClr val="FFFF00"/>
                </a:solidFill>
                <a:effectLst/>
              </a:rPr>
              <a:t>Please ensure you complete each section that is applicable. </a:t>
            </a:r>
          </a:p>
          <a:p>
            <a:pPr marL="0" indent="0">
              <a:buNone/>
            </a:pPr>
            <a:endParaRPr lang="en-US" sz="2000" dirty="0">
              <a:solidFill>
                <a:srgbClr val="FFFF00"/>
              </a:solidFill>
              <a:effectLst/>
            </a:endParaRPr>
          </a:p>
          <a:p>
            <a:pPr marL="0" indent="0">
              <a:buNone/>
            </a:pPr>
            <a:r>
              <a:rPr lang="en-US" sz="2000" dirty="0">
                <a:solidFill>
                  <a:srgbClr val="FFFF00"/>
                </a:solidFill>
                <a:effectLst/>
              </a:rPr>
              <a:t>One reported spill had no customer information even though FM spoke to the customer, no photos taken of vehicle or of the spill, etc.  Only the 3</a:t>
            </a:r>
            <a:r>
              <a:rPr lang="en-US" sz="2000" baseline="30000" dirty="0">
                <a:solidFill>
                  <a:srgbClr val="FFFF00"/>
                </a:solidFill>
                <a:effectLst/>
              </a:rPr>
              <a:t>rd</a:t>
            </a:r>
            <a:r>
              <a:rPr lang="en-US" sz="2000" dirty="0">
                <a:solidFill>
                  <a:srgbClr val="FFFF00"/>
                </a:solidFill>
                <a:effectLst/>
              </a:rPr>
              <a:t> page of the incident report was sent.</a:t>
            </a:r>
          </a:p>
          <a:p>
            <a:pPr marL="0" indent="0">
              <a:buNone/>
            </a:pPr>
            <a:endParaRPr lang="en-US" sz="2000" dirty="0">
              <a:solidFill>
                <a:srgbClr val="FFFF00"/>
              </a:solidFill>
              <a:effectLst/>
            </a:endParaRPr>
          </a:p>
          <a:p>
            <a:pPr marL="0" indent="0">
              <a:buNone/>
            </a:pPr>
            <a:r>
              <a:rPr lang="en-US" sz="2000" dirty="0">
                <a:solidFill>
                  <a:srgbClr val="FFFF00"/>
                </a:solidFill>
                <a:effectLst/>
              </a:rPr>
              <a:t>Incident forms are used by:</a:t>
            </a:r>
          </a:p>
          <a:p>
            <a:pPr marL="457200" indent="-457200">
              <a:buAutoNum type="arabicPeriod"/>
            </a:pPr>
            <a:r>
              <a:rPr lang="en-US" sz="2000" dirty="0">
                <a:solidFill>
                  <a:srgbClr val="FFFF00"/>
                </a:solidFill>
                <a:effectLst/>
              </a:rPr>
              <a:t>Safety Dept, Pat C., Joel, Haley, etc.</a:t>
            </a:r>
          </a:p>
          <a:p>
            <a:pPr marL="457200" indent="-457200">
              <a:buAutoNum type="arabicPeriod"/>
            </a:pPr>
            <a:r>
              <a:rPr lang="en-US" sz="2000" dirty="0">
                <a:solidFill>
                  <a:srgbClr val="FFFF00"/>
                </a:solidFill>
                <a:effectLst/>
              </a:rPr>
              <a:t>Insurance (Ports Petroleum insurance and 3</a:t>
            </a:r>
            <a:r>
              <a:rPr lang="en-US" sz="2000" baseline="30000" dirty="0">
                <a:solidFill>
                  <a:srgbClr val="FFFF00"/>
                </a:solidFill>
                <a:effectLst/>
              </a:rPr>
              <a:t>rd</a:t>
            </a:r>
            <a:r>
              <a:rPr lang="en-US" sz="2000" dirty="0">
                <a:solidFill>
                  <a:srgbClr val="FFFF00"/>
                </a:solidFill>
                <a:effectLst/>
              </a:rPr>
              <a:t> party insurance)</a:t>
            </a:r>
          </a:p>
          <a:p>
            <a:pPr marL="457200" indent="-457200">
              <a:buAutoNum type="arabicPeriod"/>
            </a:pPr>
            <a:r>
              <a:rPr lang="en-US" sz="2000" dirty="0">
                <a:solidFill>
                  <a:srgbClr val="FFFF00"/>
                </a:solidFill>
                <a:effectLst/>
              </a:rPr>
              <a:t>Law Firms (lawyers)</a:t>
            </a:r>
          </a:p>
        </p:txBody>
      </p:sp>
    </p:spTree>
    <p:extLst>
      <p:ext uri="{BB962C8B-B14F-4D97-AF65-F5344CB8AC3E}">
        <p14:creationId xmlns:p14="http://schemas.microsoft.com/office/powerpoint/2010/main" val="2092195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36004" y="187457"/>
            <a:ext cx="5025753" cy="6483085"/>
          </a:xfrm>
          <a:prstGeom prst="rect">
            <a:avLst/>
          </a:prstGeom>
        </p:spPr>
      </p:pic>
      <p:pic>
        <p:nvPicPr>
          <p:cNvPr id="4" name="Picture 3">
            <a:extLst>
              <a:ext uri="{FF2B5EF4-FFF2-40B4-BE49-F238E27FC236}">
                <a16:creationId xmlns:a16="http://schemas.microsoft.com/office/drawing/2014/main" id="{92E2D98E-5476-4D1A-A978-3138F9E3AE28}"/>
              </a:ext>
            </a:extLst>
          </p:cNvPr>
          <p:cNvPicPr>
            <a:picLocks noChangeAspect="1"/>
          </p:cNvPicPr>
          <p:nvPr/>
        </p:nvPicPr>
        <p:blipFill>
          <a:blip r:embed="rId3"/>
          <a:stretch>
            <a:fillRect/>
          </a:stretch>
        </p:blipFill>
        <p:spPr>
          <a:xfrm>
            <a:off x="698739" y="187457"/>
            <a:ext cx="5009657" cy="6483085"/>
          </a:xfrm>
          <a:prstGeom prst="rect">
            <a:avLst/>
          </a:prstGeom>
        </p:spPr>
      </p:pic>
    </p:spTree>
    <p:extLst>
      <p:ext uri="{BB962C8B-B14F-4D97-AF65-F5344CB8AC3E}">
        <p14:creationId xmlns:p14="http://schemas.microsoft.com/office/powerpoint/2010/main" val="1758427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C4132C-82E7-4A7C-95AD-63D14020F5D6}"/>
              </a:ext>
            </a:extLst>
          </p:cNvPr>
          <p:cNvPicPr>
            <a:picLocks noChangeAspect="1"/>
          </p:cNvPicPr>
          <p:nvPr/>
        </p:nvPicPr>
        <p:blipFill>
          <a:blip r:embed="rId2"/>
          <a:stretch>
            <a:fillRect/>
          </a:stretch>
        </p:blipFill>
        <p:spPr>
          <a:xfrm>
            <a:off x="3883129" y="215660"/>
            <a:ext cx="4966070" cy="6426679"/>
          </a:xfrm>
          <a:prstGeom prst="rect">
            <a:avLst/>
          </a:prstGeom>
        </p:spPr>
      </p:pic>
    </p:spTree>
    <p:extLst>
      <p:ext uri="{BB962C8B-B14F-4D97-AF65-F5344CB8AC3E}">
        <p14:creationId xmlns:p14="http://schemas.microsoft.com/office/powerpoint/2010/main" val="2494860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5D6AB-1E0C-437C-84DE-11DCEEC5B753}"/>
              </a:ext>
            </a:extLst>
          </p:cNvPr>
          <p:cNvPicPr>
            <a:picLocks noChangeAspect="1"/>
          </p:cNvPicPr>
          <p:nvPr/>
        </p:nvPicPr>
        <p:blipFill>
          <a:blip r:embed="rId2"/>
          <a:stretch>
            <a:fillRect/>
          </a:stretch>
        </p:blipFill>
        <p:spPr>
          <a:xfrm>
            <a:off x="6583685" y="1549415"/>
            <a:ext cx="4999646" cy="5039644"/>
          </a:xfrm>
          <a:prstGeom prst="rect">
            <a:avLst/>
          </a:prstGeom>
        </p:spPr>
      </p:pic>
      <p:pic>
        <p:nvPicPr>
          <p:cNvPr id="4" name="Picture 3">
            <a:extLst>
              <a:ext uri="{FF2B5EF4-FFF2-40B4-BE49-F238E27FC236}">
                <a16:creationId xmlns:a16="http://schemas.microsoft.com/office/drawing/2014/main" id="{7736998C-F281-4D70-B4F5-7CC2F430C284}"/>
              </a:ext>
            </a:extLst>
          </p:cNvPr>
          <p:cNvPicPr>
            <a:picLocks noChangeAspect="1"/>
          </p:cNvPicPr>
          <p:nvPr/>
        </p:nvPicPr>
        <p:blipFill>
          <a:blip r:embed="rId3"/>
          <a:stretch>
            <a:fillRect/>
          </a:stretch>
        </p:blipFill>
        <p:spPr>
          <a:xfrm>
            <a:off x="475129" y="1549415"/>
            <a:ext cx="5133188" cy="5039644"/>
          </a:xfrm>
          <a:prstGeom prst="rect">
            <a:avLst/>
          </a:prstGeom>
        </p:spPr>
      </p:pic>
      <p:sp>
        <p:nvSpPr>
          <p:cNvPr id="6" name="Title 1">
            <a:extLst>
              <a:ext uri="{FF2B5EF4-FFF2-40B4-BE49-F238E27FC236}">
                <a16:creationId xmlns:a16="http://schemas.microsoft.com/office/drawing/2014/main" id="{29C06BD9-D311-41D4-AD0D-9BC607C72739}"/>
              </a:ext>
            </a:extLst>
          </p:cNvPr>
          <p:cNvSpPr txBox="1">
            <a:spLocks/>
          </p:cNvSpPr>
          <p:nvPr/>
        </p:nvSpPr>
        <p:spPr>
          <a:xfrm>
            <a:off x="391239" y="548692"/>
            <a:ext cx="1126549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tx1"/>
                </a:solidFill>
              </a:rPr>
              <a:t>Updated Forms – Injury packets, </a:t>
            </a:r>
          </a:p>
          <a:p>
            <a:r>
              <a:rPr lang="en-US" sz="2400" b="1" dirty="0">
                <a:solidFill>
                  <a:schemeClr val="tx1"/>
                </a:solidFill>
              </a:rPr>
              <a:t>revision date 03/19/2019</a:t>
            </a:r>
          </a:p>
          <a:p>
            <a:endParaRPr lang="en-US" b="1" dirty="0">
              <a:solidFill>
                <a:srgbClr val="FF0000"/>
              </a:solidFill>
            </a:endParaRPr>
          </a:p>
        </p:txBody>
      </p:sp>
    </p:spTree>
    <p:extLst>
      <p:ext uri="{BB962C8B-B14F-4D97-AF65-F5344CB8AC3E}">
        <p14:creationId xmlns:p14="http://schemas.microsoft.com/office/powerpoint/2010/main" val="3163893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250" y="3315100"/>
            <a:ext cx="10938164" cy="2493741"/>
          </a:xfrm>
        </p:spPr>
        <p:txBody>
          <a:bodyPr>
            <a:noAutofit/>
          </a:bodyPr>
          <a:lstStyle/>
          <a:p>
            <a:pPr hangingPunct="0"/>
            <a:r>
              <a:rPr lang="en-US" sz="2000" dirty="0">
                <a:solidFill>
                  <a:schemeClr val="tx1"/>
                </a:solidFill>
              </a:rPr>
              <a:t>1. Company Policy – Incident Reporting</a:t>
            </a:r>
            <a:br>
              <a:rPr lang="en-US" sz="2000" dirty="0">
                <a:solidFill>
                  <a:schemeClr val="tx1"/>
                </a:solidFill>
              </a:rPr>
            </a:br>
            <a:r>
              <a:rPr lang="en-US" sz="2000" dirty="0">
                <a:solidFill>
                  <a:schemeClr val="tx1"/>
                </a:solidFill>
              </a:rPr>
              <a:t>2. Incident Photos – taking the big picture to detailed information</a:t>
            </a:r>
            <a:br>
              <a:rPr lang="en-US" sz="2000" dirty="0">
                <a:solidFill>
                  <a:schemeClr val="tx1"/>
                </a:solidFill>
              </a:rPr>
            </a:br>
            <a:r>
              <a:rPr lang="en-US" sz="2000" dirty="0">
                <a:solidFill>
                  <a:schemeClr val="tx1"/>
                </a:solidFill>
              </a:rPr>
              <a:t>3. Obtaining driver and company information</a:t>
            </a: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effectLst/>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endParaRPr lang="en-US" sz="2000" dirty="0">
              <a:solidFill>
                <a:schemeClr val="tx1"/>
              </a:solidFill>
            </a:endParaRPr>
          </a:p>
        </p:txBody>
      </p:sp>
      <p:sp>
        <p:nvSpPr>
          <p:cNvPr id="3" name="Title 1"/>
          <p:cNvSpPr txBox="1">
            <a:spLocks/>
          </p:cNvSpPr>
          <p:nvPr/>
        </p:nvSpPr>
        <p:spPr>
          <a:xfrm>
            <a:off x="290945" y="508627"/>
            <a:ext cx="11261958"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Feb. 2019 Review of Previous Meeting minutes:</a:t>
            </a:r>
          </a:p>
          <a:p>
            <a:endParaRPr lang="en-US" b="1" dirty="0">
              <a:solidFill>
                <a:srgbClr val="FF0000"/>
              </a:solidFill>
            </a:endParaRPr>
          </a:p>
        </p:txBody>
      </p:sp>
      <p:pic>
        <p:nvPicPr>
          <p:cNvPr id="4" name="Content Placeholder 4">
            <a:extLst>
              <a:ext uri="{FF2B5EF4-FFF2-40B4-BE49-F238E27FC236}">
                <a16:creationId xmlns:a16="http://schemas.microsoft.com/office/drawing/2014/main" id="{8E98983A-2934-4FC1-9B0C-05A5285F16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86309" y="3137374"/>
            <a:ext cx="5470525" cy="2713893"/>
          </a:xfrm>
        </p:spPr>
      </p:pic>
      <p:sp>
        <p:nvSpPr>
          <p:cNvPr id="5" name="Down Arrow 7">
            <a:extLst>
              <a:ext uri="{FF2B5EF4-FFF2-40B4-BE49-F238E27FC236}">
                <a16:creationId xmlns:a16="http://schemas.microsoft.com/office/drawing/2014/main" id="{4FD1F215-40F0-4818-B122-6AB4FB91F8E3}"/>
              </a:ext>
            </a:extLst>
          </p:cNvPr>
          <p:cNvSpPr/>
          <p:nvPr/>
        </p:nvSpPr>
        <p:spPr>
          <a:xfrm rot="5400000">
            <a:off x="11195021" y="3978388"/>
            <a:ext cx="867905" cy="883403"/>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8">
            <a:extLst>
              <a:ext uri="{FF2B5EF4-FFF2-40B4-BE49-F238E27FC236}">
                <a16:creationId xmlns:a16="http://schemas.microsoft.com/office/drawing/2014/main" id="{8A2F23BB-FD6E-4013-8243-BC0A5D849C6E}"/>
              </a:ext>
            </a:extLst>
          </p:cNvPr>
          <p:cNvSpPr/>
          <p:nvPr/>
        </p:nvSpPr>
        <p:spPr>
          <a:xfrm rot="10800000">
            <a:off x="8438926" y="5851267"/>
            <a:ext cx="867905" cy="883403"/>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9">
            <a:extLst>
              <a:ext uri="{FF2B5EF4-FFF2-40B4-BE49-F238E27FC236}">
                <a16:creationId xmlns:a16="http://schemas.microsoft.com/office/drawing/2014/main" id="{2267E87D-79DC-4C6C-B5B0-05335064D385}"/>
              </a:ext>
            </a:extLst>
          </p:cNvPr>
          <p:cNvSpPr/>
          <p:nvPr/>
        </p:nvSpPr>
        <p:spPr>
          <a:xfrm rot="14232773">
            <a:off x="5828729" y="5312282"/>
            <a:ext cx="867905" cy="883403"/>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10">
            <a:extLst>
              <a:ext uri="{FF2B5EF4-FFF2-40B4-BE49-F238E27FC236}">
                <a16:creationId xmlns:a16="http://schemas.microsoft.com/office/drawing/2014/main" id="{51AF9157-690E-4B9B-9848-529DD35704D5}"/>
              </a:ext>
            </a:extLst>
          </p:cNvPr>
          <p:cNvSpPr/>
          <p:nvPr/>
        </p:nvSpPr>
        <p:spPr>
          <a:xfrm rot="7955209">
            <a:off x="10761353" y="5297890"/>
            <a:ext cx="867905" cy="883403"/>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11">
            <a:extLst>
              <a:ext uri="{FF2B5EF4-FFF2-40B4-BE49-F238E27FC236}">
                <a16:creationId xmlns:a16="http://schemas.microsoft.com/office/drawing/2014/main" id="{9AD0603C-988A-47C2-AB94-48BA6A9ED418}"/>
              </a:ext>
            </a:extLst>
          </p:cNvPr>
          <p:cNvSpPr/>
          <p:nvPr/>
        </p:nvSpPr>
        <p:spPr>
          <a:xfrm rot="2217832">
            <a:off x="10754826" y="2811215"/>
            <a:ext cx="867905" cy="883403"/>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12">
            <a:extLst>
              <a:ext uri="{FF2B5EF4-FFF2-40B4-BE49-F238E27FC236}">
                <a16:creationId xmlns:a16="http://schemas.microsoft.com/office/drawing/2014/main" id="{92E5F7DF-3EDE-4955-A5A5-C242B54B7BCC}"/>
              </a:ext>
            </a:extLst>
          </p:cNvPr>
          <p:cNvSpPr/>
          <p:nvPr/>
        </p:nvSpPr>
        <p:spPr>
          <a:xfrm rot="19169065">
            <a:off x="5839260" y="2820282"/>
            <a:ext cx="867905" cy="883403"/>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8">
            <a:extLst>
              <a:ext uri="{FF2B5EF4-FFF2-40B4-BE49-F238E27FC236}">
                <a16:creationId xmlns:a16="http://schemas.microsoft.com/office/drawing/2014/main" id="{F092C6E6-4C03-45EB-A15A-A8C4E630B7C8}"/>
              </a:ext>
            </a:extLst>
          </p:cNvPr>
          <p:cNvSpPr/>
          <p:nvPr/>
        </p:nvSpPr>
        <p:spPr>
          <a:xfrm>
            <a:off x="8438926" y="2232728"/>
            <a:ext cx="867905" cy="883403"/>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8">
            <a:extLst>
              <a:ext uri="{FF2B5EF4-FFF2-40B4-BE49-F238E27FC236}">
                <a16:creationId xmlns:a16="http://schemas.microsoft.com/office/drawing/2014/main" id="{ECCBA380-BD7B-41CE-BD45-11643120692C}"/>
              </a:ext>
            </a:extLst>
          </p:cNvPr>
          <p:cNvSpPr/>
          <p:nvPr/>
        </p:nvSpPr>
        <p:spPr>
          <a:xfrm rot="16200000">
            <a:off x="5380217" y="4025157"/>
            <a:ext cx="867905" cy="883403"/>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15F1641-C5EE-4949-BCCD-F30BEDB4D29C}"/>
              </a:ext>
            </a:extLst>
          </p:cNvPr>
          <p:cNvPicPr>
            <a:picLocks noChangeAspect="1"/>
          </p:cNvPicPr>
          <p:nvPr/>
        </p:nvPicPr>
        <p:blipFill>
          <a:blip r:embed="rId3"/>
          <a:stretch>
            <a:fillRect/>
          </a:stretch>
        </p:blipFill>
        <p:spPr>
          <a:xfrm>
            <a:off x="190516" y="3330864"/>
            <a:ext cx="5015532" cy="2530158"/>
          </a:xfrm>
          <a:prstGeom prst="rect">
            <a:avLst/>
          </a:prstGeom>
        </p:spPr>
      </p:pic>
    </p:spTree>
    <p:extLst>
      <p:ext uri="{BB962C8B-B14F-4D97-AF65-F5344CB8AC3E}">
        <p14:creationId xmlns:p14="http://schemas.microsoft.com/office/powerpoint/2010/main" val="113319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633CD6-107F-44CB-8A41-6DD52B58B1F7}"/>
              </a:ext>
            </a:extLst>
          </p:cNvPr>
          <p:cNvPicPr>
            <a:picLocks noChangeAspect="1"/>
          </p:cNvPicPr>
          <p:nvPr/>
        </p:nvPicPr>
        <p:blipFill>
          <a:blip r:embed="rId2"/>
          <a:stretch>
            <a:fillRect/>
          </a:stretch>
        </p:blipFill>
        <p:spPr>
          <a:xfrm>
            <a:off x="0" y="0"/>
            <a:ext cx="12192000" cy="1105984"/>
          </a:xfrm>
          <a:prstGeom prst="rect">
            <a:avLst/>
          </a:prstGeom>
        </p:spPr>
      </p:pic>
      <p:pic>
        <p:nvPicPr>
          <p:cNvPr id="7" name="Picture 6">
            <a:extLst>
              <a:ext uri="{FF2B5EF4-FFF2-40B4-BE49-F238E27FC236}">
                <a16:creationId xmlns:a16="http://schemas.microsoft.com/office/drawing/2014/main" id="{FA8F4578-BE37-4052-A2F8-AABB751AD092}"/>
              </a:ext>
            </a:extLst>
          </p:cNvPr>
          <p:cNvPicPr>
            <a:picLocks noChangeAspect="1"/>
          </p:cNvPicPr>
          <p:nvPr/>
        </p:nvPicPr>
        <p:blipFill>
          <a:blip r:embed="rId3"/>
          <a:stretch>
            <a:fillRect/>
          </a:stretch>
        </p:blipFill>
        <p:spPr>
          <a:xfrm>
            <a:off x="0" y="1105984"/>
            <a:ext cx="12192000" cy="4757384"/>
          </a:xfrm>
          <a:prstGeom prst="rect">
            <a:avLst/>
          </a:prstGeom>
        </p:spPr>
      </p:pic>
      <p:sp>
        <p:nvSpPr>
          <p:cNvPr id="8" name="Rectangle 7">
            <a:extLst>
              <a:ext uri="{FF2B5EF4-FFF2-40B4-BE49-F238E27FC236}">
                <a16:creationId xmlns:a16="http://schemas.microsoft.com/office/drawing/2014/main" id="{98E8EBF3-5F0B-4FF7-822E-254E13BE296B}"/>
              </a:ext>
            </a:extLst>
          </p:cNvPr>
          <p:cNvSpPr/>
          <p:nvPr/>
        </p:nvSpPr>
        <p:spPr>
          <a:xfrm>
            <a:off x="301924" y="5719313"/>
            <a:ext cx="12192000" cy="1200329"/>
          </a:xfrm>
          <a:prstGeom prst="rect">
            <a:avLst/>
          </a:prstGeom>
        </p:spPr>
        <p:txBody>
          <a:bodyPr wrap="square">
            <a:spAutoFit/>
          </a:bodyPr>
          <a:lstStyle/>
          <a:p>
            <a:r>
              <a:rPr lang="en-US" sz="7200" b="1" i="1" dirty="0">
                <a:latin typeface="Arial-BoldItalicMT"/>
              </a:rPr>
              <a:t>Drive Like You Work Here</a:t>
            </a:r>
            <a:endParaRPr lang="en-US" sz="7200" dirty="0"/>
          </a:p>
        </p:txBody>
      </p:sp>
    </p:spTree>
    <p:extLst>
      <p:ext uri="{BB962C8B-B14F-4D97-AF65-F5344CB8AC3E}">
        <p14:creationId xmlns:p14="http://schemas.microsoft.com/office/powerpoint/2010/main" val="372398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0A17BC-69F4-4951-8663-9F1B32A42420}"/>
              </a:ext>
            </a:extLst>
          </p:cNvPr>
          <p:cNvPicPr>
            <a:picLocks noGrp="1" noChangeAspect="1"/>
          </p:cNvPicPr>
          <p:nvPr>
            <p:ph idx="1"/>
          </p:nvPr>
        </p:nvPicPr>
        <p:blipFill>
          <a:blip r:embed="rId2"/>
          <a:stretch>
            <a:fillRect/>
          </a:stretch>
        </p:blipFill>
        <p:spPr>
          <a:xfrm>
            <a:off x="1324236" y="1851869"/>
            <a:ext cx="9304615" cy="4384447"/>
          </a:xfrm>
          <a:prstGeom prst="rect">
            <a:avLst/>
          </a:prstGeom>
        </p:spPr>
      </p:pic>
      <p:sp>
        <p:nvSpPr>
          <p:cNvPr id="9" name="Rectangle 8">
            <a:extLst>
              <a:ext uri="{FF2B5EF4-FFF2-40B4-BE49-F238E27FC236}">
                <a16:creationId xmlns:a16="http://schemas.microsoft.com/office/drawing/2014/main" id="{3210FCC0-790A-4B1E-BDA0-53ECC5161973}"/>
              </a:ext>
            </a:extLst>
          </p:cNvPr>
          <p:cNvSpPr/>
          <p:nvPr/>
        </p:nvSpPr>
        <p:spPr>
          <a:xfrm>
            <a:off x="3535324" y="515841"/>
            <a:ext cx="5792471" cy="646331"/>
          </a:xfrm>
          <a:prstGeom prst="rect">
            <a:avLst/>
          </a:prstGeom>
        </p:spPr>
        <p:txBody>
          <a:bodyPr wrap="square">
            <a:spAutoFit/>
          </a:bodyPr>
          <a:lstStyle/>
          <a:p>
            <a:r>
              <a:rPr lang="en-US" sz="3600" b="1" i="1" dirty="0">
                <a:solidFill>
                  <a:srgbClr val="FFFF00"/>
                </a:solidFill>
                <a:latin typeface="Arial-BoldItalicMT"/>
              </a:rPr>
              <a:t>Work Zone Safety</a:t>
            </a:r>
            <a:endParaRPr lang="en-US" sz="3600" dirty="0">
              <a:solidFill>
                <a:srgbClr val="FFFF00"/>
              </a:solidFill>
            </a:endParaRPr>
          </a:p>
        </p:txBody>
      </p:sp>
    </p:spTree>
    <p:extLst>
      <p:ext uri="{BB962C8B-B14F-4D97-AF65-F5344CB8AC3E}">
        <p14:creationId xmlns:p14="http://schemas.microsoft.com/office/powerpoint/2010/main" val="315677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4E0966-4B7E-4327-9658-C650D83A0D7B}"/>
              </a:ext>
            </a:extLst>
          </p:cNvPr>
          <p:cNvPicPr>
            <a:picLocks noChangeAspect="1"/>
          </p:cNvPicPr>
          <p:nvPr/>
        </p:nvPicPr>
        <p:blipFill>
          <a:blip r:embed="rId2"/>
          <a:stretch>
            <a:fillRect/>
          </a:stretch>
        </p:blipFill>
        <p:spPr>
          <a:xfrm>
            <a:off x="1689595" y="1472180"/>
            <a:ext cx="3494801" cy="4970646"/>
          </a:xfrm>
          <a:prstGeom prst="rect">
            <a:avLst/>
          </a:prstGeom>
        </p:spPr>
      </p:pic>
      <p:pic>
        <p:nvPicPr>
          <p:cNvPr id="3" name="Picture 2">
            <a:extLst>
              <a:ext uri="{FF2B5EF4-FFF2-40B4-BE49-F238E27FC236}">
                <a16:creationId xmlns:a16="http://schemas.microsoft.com/office/drawing/2014/main" id="{C5D124BD-9259-47C4-9582-892104883AC9}"/>
              </a:ext>
            </a:extLst>
          </p:cNvPr>
          <p:cNvPicPr>
            <a:picLocks noChangeAspect="1"/>
          </p:cNvPicPr>
          <p:nvPr/>
        </p:nvPicPr>
        <p:blipFill>
          <a:blip r:embed="rId3"/>
          <a:stretch>
            <a:fillRect/>
          </a:stretch>
        </p:blipFill>
        <p:spPr>
          <a:xfrm>
            <a:off x="6540615" y="1782618"/>
            <a:ext cx="3805253" cy="4374902"/>
          </a:xfrm>
          <a:prstGeom prst="rect">
            <a:avLst/>
          </a:prstGeom>
        </p:spPr>
      </p:pic>
      <p:sp>
        <p:nvSpPr>
          <p:cNvPr id="4" name="Rectangle 3">
            <a:extLst>
              <a:ext uri="{FF2B5EF4-FFF2-40B4-BE49-F238E27FC236}">
                <a16:creationId xmlns:a16="http://schemas.microsoft.com/office/drawing/2014/main" id="{8E0B1603-0F8C-4588-9751-620DF16AFB49}"/>
              </a:ext>
            </a:extLst>
          </p:cNvPr>
          <p:cNvSpPr/>
          <p:nvPr/>
        </p:nvSpPr>
        <p:spPr>
          <a:xfrm>
            <a:off x="3199764" y="415174"/>
            <a:ext cx="5792471" cy="646331"/>
          </a:xfrm>
          <a:prstGeom prst="rect">
            <a:avLst/>
          </a:prstGeom>
        </p:spPr>
        <p:txBody>
          <a:bodyPr wrap="square">
            <a:spAutoFit/>
          </a:bodyPr>
          <a:lstStyle/>
          <a:p>
            <a:r>
              <a:rPr lang="en-US" sz="3600" b="1" i="1" dirty="0">
                <a:solidFill>
                  <a:srgbClr val="FFFF00"/>
                </a:solidFill>
                <a:latin typeface="Arial-BoldItalicMT"/>
              </a:rPr>
              <a:t>Drive Like You Work Here</a:t>
            </a:r>
            <a:endParaRPr lang="en-US" sz="3600" dirty="0">
              <a:solidFill>
                <a:srgbClr val="FFFF00"/>
              </a:solidFill>
            </a:endParaRPr>
          </a:p>
        </p:txBody>
      </p:sp>
    </p:spTree>
    <p:extLst>
      <p:ext uri="{BB962C8B-B14F-4D97-AF65-F5344CB8AC3E}">
        <p14:creationId xmlns:p14="http://schemas.microsoft.com/office/powerpoint/2010/main" val="4219452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C66D-847E-4E1F-9405-8BCD050B793F}"/>
              </a:ext>
            </a:extLst>
          </p:cNvPr>
          <p:cNvSpPr>
            <a:spLocks noGrp="1"/>
          </p:cNvSpPr>
          <p:nvPr>
            <p:ph type="title"/>
          </p:nvPr>
        </p:nvSpPr>
        <p:spPr/>
        <p:txBody>
          <a:bodyPr>
            <a:normAutofit/>
          </a:bodyPr>
          <a:lstStyle/>
          <a:p>
            <a:r>
              <a:rPr lang="en-US" sz="3600" b="1" dirty="0">
                <a:solidFill>
                  <a:srgbClr val="FF9900"/>
                </a:solidFill>
              </a:rPr>
              <a:t>Speed and Safety in Work Zones</a:t>
            </a:r>
          </a:p>
        </p:txBody>
      </p:sp>
      <p:sp>
        <p:nvSpPr>
          <p:cNvPr id="3" name="Content Placeholder 2">
            <a:extLst>
              <a:ext uri="{FF2B5EF4-FFF2-40B4-BE49-F238E27FC236}">
                <a16:creationId xmlns:a16="http://schemas.microsoft.com/office/drawing/2014/main" id="{B23D0B6E-7A64-43CC-810A-A70B27F89DC0}"/>
              </a:ext>
            </a:extLst>
          </p:cNvPr>
          <p:cNvSpPr>
            <a:spLocks noGrp="1"/>
          </p:cNvSpPr>
          <p:nvPr>
            <p:ph sz="half" idx="1"/>
          </p:nvPr>
        </p:nvSpPr>
        <p:spPr>
          <a:xfrm>
            <a:off x="1144590" y="2182361"/>
            <a:ext cx="4876800" cy="2335111"/>
          </a:xfrm>
        </p:spPr>
        <p:txBody>
          <a:bodyPr>
            <a:normAutofit/>
          </a:bodyPr>
          <a:lstStyle/>
          <a:p>
            <a:r>
              <a:rPr lang="en-US" sz="2400" dirty="0"/>
              <a:t>Speed is a contributing factor in almost 29 percent of 2017 fatal work zone crashes	</a:t>
            </a:r>
          </a:p>
        </p:txBody>
      </p:sp>
      <p:sp>
        <p:nvSpPr>
          <p:cNvPr id="4" name="Content Placeholder 3">
            <a:extLst>
              <a:ext uri="{FF2B5EF4-FFF2-40B4-BE49-F238E27FC236}">
                <a16:creationId xmlns:a16="http://schemas.microsoft.com/office/drawing/2014/main" id="{3BB69307-7B0B-469D-8E63-A5F8A214AFEE}"/>
              </a:ext>
            </a:extLst>
          </p:cNvPr>
          <p:cNvSpPr>
            <a:spLocks noGrp="1"/>
          </p:cNvSpPr>
          <p:nvPr>
            <p:ph sz="half" idx="2"/>
          </p:nvPr>
        </p:nvSpPr>
        <p:spPr>
          <a:xfrm>
            <a:off x="6170610" y="2045428"/>
            <a:ext cx="4876800" cy="2608976"/>
          </a:xfrm>
        </p:spPr>
        <p:txBody>
          <a:bodyPr>
            <a:normAutofit/>
          </a:bodyPr>
          <a:lstStyle/>
          <a:p>
            <a:r>
              <a:rPr lang="en-US" sz="2400" dirty="0"/>
              <a:t>Slow down and proceed with caution whenever you see signs of highway work.</a:t>
            </a:r>
          </a:p>
        </p:txBody>
      </p:sp>
      <p:pic>
        <p:nvPicPr>
          <p:cNvPr id="5" name="Picture 4">
            <a:extLst>
              <a:ext uri="{FF2B5EF4-FFF2-40B4-BE49-F238E27FC236}">
                <a16:creationId xmlns:a16="http://schemas.microsoft.com/office/drawing/2014/main" id="{951001E2-16BD-4963-BE20-E6649BC25A85}"/>
              </a:ext>
            </a:extLst>
          </p:cNvPr>
          <p:cNvPicPr>
            <a:picLocks noChangeAspect="1"/>
          </p:cNvPicPr>
          <p:nvPr/>
        </p:nvPicPr>
        <p:blipFill>
          <a:blip r:embed="rId2"/>
          <a:stretch>
            <a:fillRect/>
          </a:stretch>
        </p:blipFill>
        <p:spPr>
          <a:xfrm>
            <a:off x="1713612" y="4267724"/>
            <a:ext cx="2819400" cy="2095500"/>
          </a:xfrm>
          <a:prstGeom prst="rect">
            <a:avLst/>
          </a:prstGeom>
        </p:spPr>
      </p:pic>
    </p:spTree>
    <p:extLst>
      <p:ext uri="{BB962C8B-B14F-4D97-AF65-F5344CB8AC3E}">
        <p14:creationId xmlns:p14="http://schemas.microsoft.com/office/powerpoint/2010/main" val="3639514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9465-7CA0-4B5D-8F79-7724B0A07DFB}"/>
              </a:ext>
            </a:extLst>
          </p:cNvPr>
          <p:cNvSpPr>
            <a:spLocks noGrp="1"/>
          </p:cNvSpPr>
          <p:nvPr>
            <p:ph type="title"/>
          </p:nvPr>
        </p:nvSpPr>
        <p:spPr/>
        <p:txBody>
          <a:bodyPr/>
          <a:lstStyle/>
          <a:p>
            <a:r>
              <a:rPr lang="en-US" b="1" dirty="0">
                <a:solidFill>
                  <a:srgbClr val="FF9900"/>
                </a:solidFill>
              </a:rPr>
              <a:t>Safety Tips for Driving in Work Zones</a:t>
            </a:r>
          </a:p>
        </p:txBody>
      </p:sp>
      <p:sp>
        <p:nvSpPr>
          <p:cNvPr id="3" name="Content Placeholder 2">
            <a:extLst>
              <a:ext uri="{FF2B5EF4-FFF2-40B4-BE49-F238E27FC236}">
                <a16:creationId xmlns:a16="http://schemas.microsoft.com/office/drawing/2014/main" id="{472E9B2D-0505-42E9-91FF-13C9378586C5}"/>
              </a:ext>
            </a:extLst>
          </p:cNvPr>
          <p:cNvSpPr>
            <a:spLocks noGrp="1"/>
          </p:cNvSpPr>
          <p:nvPr>
            <p:ph sz="half" idx="1"/>
          </p:nvPr>
        </p:nvSpPr>
        <p:spPr/>
        <p:txBody>
          <a:bodyPr/>
          <a:lstStyle/>
          <a:p>
            <a:r>
              <a:rPr lang="en-US" sz="2800" dirty="0"/>
              <a:t>Plan Ahead</a:t>
            </a:r>
          </a:p>
          <a:p>
            <a:r>
              <a:rPr lang="en-US" sz="2800" dirty="0"/>
              <a:t>Obey Road Crews and Signs</a:t>
            </a:r>
          </a:p>
          <a:p>
            <a:r>
              <a:rPr lang="en-US" sz="2800" dirty="0"/>
              <a:t>Slow Down	</a:t>
            </a:r>
          </a:p>
          <a:p>
            <a:r>
              <a:rPr lang="en-US" sz="2800" dirty="0"/>
              <a:t>Move Over</a:t>
            </a:r>
            <a:r>
              <a:rPr lang="en-US" dirty="0"/>
              <a:t>	</a:t>
            </a:r>
          </a:p>
        </p:txBody>
      </p:sp>
      <p:sp>
        <p:nvSpPr>
          <p:cNvPr id="4" name="Content Placeholder 3">
            <a:extLst>
              <a:ext uri="{FF2B5EF4-FFF2-40B4-BE49-F238E27FC236}">
                <a16:creationId xmlns:a16="http://schemas.microsoft.com/office/drawing/2014/main" id="{C1B2641F-1CA4-434C-86C3-932E1349260E}"/>
              </a:ext>
            </a:extLst>
          </p:cNvPr>
          <p:cNvSpPr>
            <a:spLocks noGrp="1"/>
          </p:cNvSpPr>
          <p:nvPr>
            <p:ph sz="half" idx="2"/>
          </p:nvPr>
        </p:nvSpPr>
        <p:spPr/>
        <p:txBody>
          <a:bodyPr>
            <a:normAutofit/>
          </a:bodyPr>
          <a:lstStyle/>
          <a:p>
            <a:r>
              <a:rPr lang="en-US" sz="2800" dirty="0"/>
              <a:t>Avoid Distractions</a:t>
            </a:r>
          </a:p>
          <a:p>
            <a:r>
              <a:rPr lang="en-US" sz="2800" dirty="0"/>
              <a:t>Watch for Sudden Stoppages</a:t>
            </a:r>
          </a:p>
          <a:p>
            <a:r>
              <a:rPr lang="en-US" sz="2800" dirty="0"/>
              <a:t>Watch for Large Vehicles</a:t>
            </a:r>
          </a:p>
        </p:txBody>
      </p:sp>
    </p:spTree>
    <p:extLst>
      <p:ext uri="{BB962C8B-B14F-4D97-AF65-F5344CB8AC3E}">
        <p14:creationId xmlns:p14="http://schemas.microsoft.com/office/powerpoint/2010/main" val="3497399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3175" cmpd="sng">
                  <a:solidFill>
                    <a:srgbClr val="FF0000"/>
                  </a:solidFill>
                </a:ln>
                <a:solidFill>
                  <a:srgbClr val="FF0000"/>
                </a:solidFill>
              </a:rPr>
              <a:t>Incidents and Injuries</a:t>
            </a:r>
            <a:br>
              <a:rPr lang="en-US" b="1" dirty="0">
                <a:ln w="3175" cmpd="sng">
                  <a:solidFill>
                    <a:srgbClr val="FF0000"/>
                  </a:solidFill>
                </a:ln>
                <a:solidFill>
                  <a:srgbClr val="FF0000"/>
                </a:solidFill>
              </a:rPr>
            </a:br>
            <a:r>
              <a:rPr lang="en-US" sz="2400" b="1" dirty="0">
                <a:ln w="3175" cmpd="sng">
                  <a:solidFill>
                    <a:srgbClr val="FF0000"/>
                  </a:solidFill>
                </a:ln>
                <a:solidFill>
                  <a:srgbClr val="FFFF00"/>
                </a:solidFill>
              </a:rPr>
              <a:t>From 02/20/2019 to 03/19/2019</a:t>
            </a:r>
            <a:endParaRPr lang="en-US" sz="2400" dirty="0">
              <a:solidFill>
                <a:schemeClr val="tx1"/>
              </a:solidFill>
            </a:endParaRPr>
          </a:p>
        </p:txBody>
      </p:sp>
    </p:spTree>
    <p:extLst>
      <p:ext uri="{BB962C8B-B14F-4D97-AF65-F5344CB8AC3E}">
        <p14:creationId xmlns:p14="http://schemas.microsoft.com/office/powerpoint/2010/main" val="4090404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0945" y="716445"/>
            <a:ext cx="8614063"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Employee Injuries:</a:t>
            </a:r>
          </a:p>
          <a:p>
            <a:endParaRPr lang="en-US" b="1" dirty="0">
              <a:solidFill>
                <a:srgbClr val="FF0000"/>
              </a:solidFill>
            </a:endParaRPr>
          </a:p>
        </p:txBody>
      </p:sp>
      <p:sp>
        <p:nvSpPr>
          <p:cNvPr id="5" name="Content Placeholder 2"/>
          <p:cNvSpPr>
            <a:spLocks noGrp="1"/>
          </p:cNvSpPr>
          <p:nvPr>
            <p:ph idx="1"/>
          </p:nvPr>
        </p:nvSpPr>
        <p:spPr>
          <a:xfrm>
            <a:off x="373409" y="1815755"/>
            <a:ext cx="11423033" cy="3464168"/>
          </a:xfrm>
        </p:spPr>
        <p:txBody>
          <a:bodyPr>
            <a:normAutofit/>
          </a:bodyPr>
          <a:lstStyle/>
          <a:p>
            <a:pPr marL="0" indent="0">
              <a:buNone/>
            </a:pPr>
            <a:r>
              <a:rPr lang="en-US" sz="2000" dirty="0">
                <a:effectLst/>
              </a:rPr>
              <a:t>Last reported FM and Subway employee injury was on 01/29/19 – Subway employee sustained a burn to the arm from taking bread pan out of oven.</a:t>
            </a:r>
          </a:p>
        </p:txBody>
      </p:sp>
    </p:spTree>
    <p:extLst>
      <p:ext uri="{BB962C8B-B14F-4D97-AF65-F5344CB8AC3E}">
        <p14:creationId xmlns:p14="http://schemas.microsoft.com/office/powerpoint/2010/main" val="20630161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Mesh</Template>
  <TotalTime>5926</TotalTime>
  <Words>471</Words>
  <Application>Microsoft Office PowerPoint</Application>
  <PresentationFormat>Widescreen</PresentationFormat>
  <Paragraphs>44</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Arial-BoldItalicMT</vt:lpstr>
      <vt:lpstr>Calibri</vt:lpstr>
      <vt:lpstr>Century Gothic</vt:lpstr>
      <vt:lpstr>Mesh</vt:lpstr>
      <vt:lpstr>FuelMart &amp; Subway  Safety Committee Meeting</vt:lpstr>
      <vt:lpstr>1. Company Policy – Incident Reporting 2. Incident Photos – taking the big picture to detailed information 3. Obtaining driver and company information                 </vt:lpstr>
      <vt:lpstr>PowerPoint Presentation</vt:lpstr>
      <vt:lpstr>PowerPoint Presentation</vt:lpstr>
      <vt:lpstr>PowerPoint Presentation</vt:lpstr>
      <vt:lpstr>Speed and Safety in Work Zones</vt:lpstr>
      <vt:lpstr>Safety Tips for Driving in Work Zones</vt:lpstr>
      <vt:lpstr>Incidents and Injuries From 02/20/2019 to 03/19/2019</vt:lpstr>
      <vt:lpstr>PowerPoint Presentation</vt:lpstr>
      <vt:lpstr>PowerPoint Presentation</vt:lpstr>
      <vt:lpstr>PowerPoint Presentation</vt:lpstr>
      <vt:lpstr>PowerPoint Presentation</vt:lpstr>
      <vt:lpstr>Date Range: Jan. 01, 2019 – March 19, 2019   FuelMart &amp; Subway Total Incidents: 23   (averaging 2 incidents per week in 2019)    FuelMart &amp; Subway employee injuries Reported: 6  FuelMart Property Damage and/or Vehicle Incidents: 5  FuelMart Customer Spills: 5  (3 at fuel pumps)  FuelMart &amp; Subway Customer injuries reported: 4  Other Incidents: 3</vt:lpstr>
      <vt:lpstr>Open Floor   Safety Questions / Concerns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DEF, &amp; MX Safety Committee Meeting</dc:title>
  <dc:creator>Jennifer Mills</dc:creator>
  <cp:lastModifiedBy>Phillip LeClaire</cp:lastModifiedBy>
  <cp:revision>499</cp:revision>
  <dcterms:created xsi:type="dcterms:W3CDTF">2016-12-29T20:25:21Z</dcterms:created>
  <dcterms:modified xsi:type="dcterms:W3CDTF">2019-03-20T17:49:56Z</dcterms:modified>
</cp:coreProperties>
</file>